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57" r:id="rId4"/>
    <p:sldId id="258" r:id="rId5"/>
    <p:sldId id="259" r:id="rId6"/>
    <p:sldId id="260" r:id="rId7"/>
    <p:sldId id="261" r:id="rId8"/>
    <p:sldId id="262" r:id="rId9"/>
    <p:sldId id="263" r:id="rId10"/>
    <p:sldId id="264" r:id="rId11"/>
    <p:sldId id="265"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5" d="100"/>
          <a:sy n="75" d="100"/>
        </p:scale>
        <p:origin x="-120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05/06/18</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05/06/18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GB"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05/06/18</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GB"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GB" smtClean="0"/>
              <a:t>Click to edit Master text styles</a:t>
            </a:r>
          </a:p>
        </p:txBody>
      </p:sp>
      <p:sp>
        <p:nvSpPr>
          <p:cNvPr id="4" name="Date Placeholder 3"/>
          <p:cNvSpPr>
            <a:spLocks noGrp="1"/>
          </p:cNvSpPr>
          <p:nvPr>
            <p:ph type="dt" sz="half" idx="10"/>
          </p:nvPr>
        </p:nvSpPr>
        <p:spPr/>
        <p:txBody>
          <a:bodyPr/>
          <a:lstStyle/>
          <a:p>
            <a:fld id="{2DF66AD8-BC4A-4004-9882-414398D930CA}" type="datetimeFigureOut">
              <a:rPr lang="en-US" smtClean="0"/>
              <a:t>05/06/18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GB"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2DF66AD8-BC4A-4004-9882-414398D930CA}" type="datetimeFigureOut">
              <a:rPr lang="en-US" smtClean="0"/>
              <a:t>05/06/18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GB"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GB" smtClean="0"/>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05/06/18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05/06/18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05/06/18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GB"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GB"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GB"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GB" smtClean="0"/>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GB" smtClean="0"/>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GB"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GB"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GB" smtClean="0"/>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GB" smtClean="0"/>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05/06/18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05/06/18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GB"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05/06/18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GB"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05/06/18</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thewire.in/174542/gauri-lankesh-assassination-right-wing/" TargetMode="External"/><Relationship Id="rId3" Type="http://schemas.openxmlformats.org/officeDocument/2006/relationships/hyperlink" Target="https://twitter.com/hashtag/BlockNarendraModi"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Dealing with intolerance</a:t>
            </a:r>
            <a:endParaRPr lang="en-US" dirty="0"/>
          </a:p>
        </p:txBody>
      </p:sp>
      <p:sp>
        <p:nvSpPr>
          <p:cNvPr id="3" name="Subtitle 2"/>
          <p:cNvSpPr>
            <a:spLocks noGrp="1"/>
          </p:cNvSpPr>
          <p:nvPr>
            <p:ph type="subTitle" idx="1"/>
          </p:nvPr>
        </p:nvSpPr>
        <p:spPr/>
        <p:txBody>
          <a:bodyPr/>
          <a:lstStyle/>
          <a:p>
            <a:r>
              <a:rPr lang="en-US" dirty="0" smtClean="0"/>
              <a:t>A S Panneerselvan</a:t>
            </a:r>
          </a:p>
          <a:p>
            <a:endParaRPr lang="en-US" dirty="0"/>
          </a:p>
        </p:txBody>
      </p:sp>
    </p:spTree>
    <p:extLst>
      <p:ext uri="{BB962C8B-B14F-4D97-AF65-F5344CB8AC3E}">
        <p14:creationId xmlns:p14="http://schemas.microsoft.com/office/powerpoint/2010/main" val="4084478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India is a country of glorious contradictions</a:t>
            </a:r>
          </a:p>
          <a:p>
            <a:r>
              <a:rPr lang="en-US" dirty="0" smtClean="0"/>
              <a:t>British economist, </a:t>
            </a:r>
            <a:r>
              <a:rPr lang="en-GB" dirty="0"/>
              <a:t>Joan Robinson once said: "Whatever you can rightly say about India, the opposite is also true</a:t>
            </a:r>
            <a:r>
              <a:rPr lang="en-GB" dirty="0" smtClean="0"/>
              <a:t>.”</a:t>
            </a:r>
            <a:endParaRPr lang="en-GB" dirty="0"/>
          </a:p>
          <a:p>
            <a:r>
              <a:rPr lang="en-US" dirty="0" smtClean="0"/>
              <a:t>It is the largest democracy in the world; it is sixth biggest economy and it ranks 133 in press freedom</a:t>
            </a:r>
            <a:endParaRPr lang="en-US" dirty="0"/>
          </a:p>
        </p:txBody>
      </p:sp>
    </p:spTree>
    <p:extLst>
      <p:ext uri="{BB962C8B-B14F-4D97-AF65-F5344CB8AC3E}">
        <p14:creationId xmlns:p14="http://schemas.microsoft.com/office/powerpoint/2010/main" val="2039787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quick background</a:t>
            </a:r>
            <a:endParaRPr lang="en-US" dirty="0"/>
          </a:p>
        </p:txBody>
      </p:sp>
      <p:sp>
        <p:nvSpPr>
          <p:cNvPr id="3" name="Content Placeholder 2"/>
          <p:cNvSpPr>
            <a:spLocks noGrp="1"/>
          </p:cNvSpPr>
          <p:nvPr>
            <p:ph idx="1"/>
          </p:nvPr>
        </p:nvSpPr>
        <p:spPr/>
        <p:txBody>
          <a:bodyPr/>
          <a:lstStyle/>
          <a:p>
            <a:r>
              <a:rPr lang="en-US" dirty="0" smtClean="0"/>
              <a:t>Threat to journalists are real</a:t>
            </a:r>
          </a:p>
          <a:p>
            <a:r>
              <a:rPr lang="en-GB" dirty="0" smtClean="0"/>
              <a:t>India </a:t>
            </a:r>
            <a:r>
              <a:rPr lang="en-GB" dirty="0"/>
              <a:t>lost </a:t>
            </a:r>
            <a:r>
              <a:rPr lang="en-GB" dirty="0" smtClean="0"/>
              <a:t>45 </a:t>
            </a:r>
            <a:r>
              <a:rPr lang="en-GB" dirty="0"/>
              <a:t>journalists since 1992 on line of </a:t>
            </a:r>
            <a:r>
              <a:rPr lang="en-GB" dirty="0" smtClean="0"/>
              <a:t>duty</a:t>
            </a:r>
          </a:p>
          <a:p>
            <a:r>
              <a:rPr lang="en-GB" dirty="0"/>
              <a:t>In 2017 India was in a shameful position a tally of 12 journalists either murdered or killed in suspicious situations.</a:t>
            </a:r>
          </a:p>
          <a:p>
            <a:endParaRPr lang="en-GB" b="1" dirty="0"/>
          </a:p>
          <a:p>
            <a:endParaRPr lang="en-US" dirty="0"/>
          </a:p>
        </p:txBody>
      </p:sp>
    </p:spTree>
    <p:extLst>
      <p:ext uri="{BB962C8B-B14F-4D97-AF65-F5344CB8AC3E}">
        <p14:creationId xmlns:p14="http://schemas.microsoft.com/office/powerpoint/2010/main" val="199955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a:t>India is ranked 136th among 180 countries in World Press Freedom Index (2017) of Reporters Sans Frontiers and the country is just ahead of its neighbours Pakistan (139), Sri Lanka (141) and Bangladesh (146).</a:t>
            </a:r>
          </a:p>
          <a:p>
            <a:r>
              <a:rPr lang="en-US" dirty="0" smtClean="0"/>
              <a:t>Killing of Gauri Lankesh last year  brings together the three driving forces of hate and intolerance that is damaging India’s social fabric- gender, caste and hyper-nationalism </a:t>
            </a:r>
            <a:endParaRPr lang="en-US" dirty="0"/>
          </a:p>
        </p:txBody>
      </p:sp>
    </p:spTree>
    <p:extLst>
      <p:ext uri="{BB962C8B-B14F-4D97-AF65-F5344CB8AC3E}">
        <p14:creationId xmlns:p14="http://schemas.microsoft.com/office/powerpoint/2010/main" val="1911660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There were  number of tweets and social media forward that were gleeful of the killing of Editor Gauri.</a:t>
            </a:r>
          </a:p>
          <a:p>
            <a:r>
              <a:rPr lang="en-US" dirty="0" smtClean="0"/>
              <a:t>These people were followed by none other than Prime Minister Narendra Modi himself</a:t>
            </a:r>
          </a:p>
          <a:p>
            <a:r>
              <a:rPr lang="en-US" dirty="0" smtClean="0"/>
              <a:t>Swati </a:t>
            </a:r>
            <a:r>
              <a:rPr lang="en-GB" dirty="0" err="1" smtClean="0"/>
              <a:t>Chaturvedi</a:t>
            </a:r>
            <a:r>
              <a:rPr lang="en-GB" dirty="0"/>
              <a:t> </a:t>
            </a:r>
            <a:r>
              <a:rPr lang="en-US" dirty="0" smtClean="0"/>
              <a:t>wrote a scathing attack on this phenomenon in her article “</a:t>
            </a:r>
            <a:r>
              <a:rPr lang="en-GB" b="1" dirty="0"/>
              <a:t>General Narendra Modi and His Troll </a:t>
            </a:r>
            <a:r>
              <a:rPr lang="en-GB" b="1" dirty="0" smtClean="0"/>
              <a:t>Army”</a:t>
            </a:r>
            <a:endParaRPr lang="en-GB" dirty="0"/>
          </a:p>
          <a:p>
            <a:endParaRPr lang="en-US" dirty="0" smtClean="0"/>
          </a:p>
        </p:txBody>
      </p:sp>
    </p:spTree>
    <p:extLst>
      <p:ext uri="{BB962C8B-B14F-4D97-AF65-F5344CB8AC3E}">
        <p14:creationId xmlns:p14="http://schemas.microsoft.com/office/powerpoint/2010/main" val="1853102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GB" dirty="0" smtClean="0"/>
              <a:t>Union minister </a:t>
            </a:r>
            <a:r>
              <a:rPr lang="en-GB" dirty="0"/>
              <a:t>Ravi Shankar Prasad </a:t>
            </a:r>
            <a:r>
              <a:rPr lang="en-GB" dirty="0" smtClean="0"/>
              <a:t>tweeted: </a:t>
            </a:r>
            <a:r>
              <a:rPr lang="en-GB" dirty="0"/>
              <a:t>“I strongly condemn and deplore the messages on social media expressing happiness on the dastardly murder of Gauri Lankesh.” The troll was upset that she was being scolded for celebrating a brutal murder</a:t>
            </a:r>
            <a:r>
              <a:rPr lang="en-GB" dirty="0" smtClean="0"/>
              <a:t>.”</a:t>
            </a:r>
          </a:p>
          <a:p>
            <a:r>
              <a:rPr lang="en-GB" dirty="0" smtClean="0"/>
              <a:t>He was attacked by his own supporters:</a:t>
            </a:r>
          </a:p>
          <a:p>
            <a:r>
              <a:rPr lang="en-GB" dirty="0"/>
              <a:t>“Bowed down to media, secular and liberal bullies? We work for you tirelessly, selflessly. This is the reward,” tweeted @RitaG74, who is “blessed to be followed by Modi”. </a:t>
            </a:r>
            <a:endParaRPr lang="en-GB" dirty="0"/>
          </a:p>
          <a:p>
            <a:endParaRPr lang="en-US" dirty="0"/>
          </a:p>
        </p:txBody>
      </p:sp>
    </p:spTree>
    <p:extLst>
      <p:ext uri="{BB962C8B-B14F-4D97-AF65-F5344CB8AC3E}">
        <p14:creationId xmlns:p14="http://schemas.microsoft.com/office/powerpoint/2010/main" val="2592598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a:t>After a person followed by Modi and photographed with information and broadcasting minister Smriti Irani </a:t>
            </a:r>
            <a:r>
              <a:rPr lang="en-GB" dirty="0">
                <a:hlinkClick r:id="rId2"/>
              </a:rPr>
              <a:t>tweeted</a:t>
            </a:r>
            <a:r>
              <a:rPr lang="en-GB" dirty="0"/>
              <a:t> “a bitch died a dog’s death” on the Lankesh murder and three other handles followed by Modi drew huge condemnation, critics of this abuse trended the </a:t>
            </a:r>
            <a:r>
              <a:rPr lang="en-GB" dirty="0" err="1"/>
              <a:t>hashtag</a:t>
            </a:r>
            <a:r>
              <a:rPr lang="en-GB" dirty="0"/>
              <a:t> </a:t>
            </a:r>
            <a:r>
              <a:rPr lang="en-GB" dirty="0">
                <a:hlinkClick r:id="rId3"/>
              </a:rPr>
              <a:t>#BlockNarendraModi</a:t>
            </a:r>
            <a:r>
              <a:rPr lang="en-GB" dirty="0"/>
              <a:t> on Twitter.</a:t>
            </a:r>
          </a:p>
          <a:p>
            <a:endParaRPr lang="en-US" dirty="0"/>
          </a:p>
        </p:txBody>
      </p:sp>
    </p:spTree>
    <p:extLst>
      <p:ext uri="{BB962C8B-B14F-4D97-AF65-F5344CB8AC3E}">
        <p14:creationId xmlns:p14="http://schemas.microsoft.com/office/powerpoint/2010/main" val="1952663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specific cases</a:t>
            </a:r>
            <a:endParaRPr lang="en-US" dirty="0"/>
          </a:p>
        </p:txBody>
      </p:sp>
      <p:sp>
        <p:nvSpPr>
          <p:cNvPr id="3" name="Content Placeholder 2"/>
          <p:cNvSpPr>
            <a:spLocks noGrp="1"/>
          </p:cNvSpPr>
          <p:nvPr>
            <p:ph idx="1"/>
          </p:nvPr>
        </p:nvSpPr>
        <p:spPr/>
        <p:txBody>
          <a:bodyPr/>
          <a:lstStyle/>
          <a:p>
            <a:r>
              <a:rPr lang="en-US" dirty="0" smtClean="0"/>
              <a:t>Ravish Kumar of NDTV</a:t>
            </a:r>
          </a:p>
          <a:p>
            <a:r>
              <a:rPr lang="en-GB" dirty="0" err="1"/>
              <a:t>Rana</a:t>
            </a:r>
            <a:r>
              <a:rPr lang="en-GB" dirty="0"/>
              <a:t> </a:t>
            </a:r>
            <a:r>
              <a:rPr lang="en-GB" dirty="0" err="1"/>
              <a:t>Ayyub</a:t>
            </a:r>
            <a:r>
              <a:rPr lang="en-GB" dirty="0"/>
              <a:t> </a:t>
            </a:r>
            <a:r>
              <a:rPr lang="en-GB" dirty="0" smtClean="0"/>
              <a:t> who has written a critical book on the present regime</a:t>
            </a:r>
          </a:p>
          <a:p>
            <a:r>
              <a:rPr lang="en-GB" dirty="0" err="1"/>
              <a:t>Masrat</a:t>
            </a:r>
            <a:r>
              <a:rPr lang="en-GB" dirty="0"/>
              <a:t> </a:t>
            </a:r>
            <a:r>
              <a:rPr lang="en-GB" dirty="0" smtClean="0"/>
              <a:t>Zahra for her photograph captioned: ‘Gun </a:t>
            </a:r>
            <a:r>
              <a:rPr lang="en-GB" dirty="0"/>
              <a:t>vs Camera’.</a:t>
            </a:r>
          </a:p>
          <a:p>
            <a:endParaRPr lang="en-GB" dirty="0"/>
          </a:p>
          <a:p>
            <a:endParaRPr lang="en-US" dirty="0"/>
          </a:p>
        </p:txBody>
      </p:sp>
    </p:spTree>
    <p:extLst>
      <p:ext uri="{BB962C8B-B14F-4D97-AF65-F5344CB8AC3E}">
        <p14:creationId xmlns:p14="http://schemas.microsoft.com/office/powerpoint/2010/main" val="1409674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Ravish Kumar wrote that </a:t>
            </a:r>
            <a:r>
              <a:rPr lang="en-GB" dirty="0"/>
              <a:t>the “new India” has become of “Republic of Fear” with the help of the ruling Bharatiya Janata Party’s “IT cell” and its troll army. In the eyes of </a:t>
            </a:r>
            <a:r>
              <a:rPr lang="en-GB" dirty="0" smtClean="0"/>
              <a:t>the ruling  </a:t>
            </a:r>
            <a:r>
              <a:rPr lang="en-GB" dirty="0"/>
              <a:t>BJP </a:t>
            </a:r>
            <a:r>
              <a:rPr lang="en-GB" dirty="0" smtClean="0"/>
              <a:t>any </a:t>
            </a:r>
            <a:r>
              <a:rPr lang="en-GB" dirty="0"/>
              <a:t>critical coverage of the government is anti-Modi, anti-Hindu and anti-national, and must be met with death threats</a:t>
            </a:r>
            <a:r>
              <a:rPr lang="en-GB" dirty="0" smtClean="0"/>
              <a:t>.</a:t>
            </a:r>
          </a:p>
          <a:p>
            <a:r>
              <a:rPr lang="en-GB" dirty="0" smtClean="0"/>
              <a:t>Now there is also rape threats to women in his family</a:t>
            </a:r>
          </a:p>
          <a:p>
            <a:endParaRPr lang="en-GB" dirty="0"/>
          </a:p>
          <a:p>
            <a:endParaRPr lang="en-US" dirty="0"/>
          </a:p>
        </p:txBody>
      </p:sp>
    </p:spTree>
    <p:extLst>
      <p:ext uri="{BB962C8B-B14F-4D97-AF65-F5344CB8AC3E}">
        <p14:creationId xmlns:p14="http://schemas.microsoft.com/office/powerpoint/2010/main" val="3303010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err="1"/>
              <a:t>Rana</a:t>
            </a:r>
            <a:r>
              <a:rPr lang="en-GB" dirty="0"/>
              <a:t> </a:t>
            </a:r>
            <a:r>
              <a:rPr lang="en-GB" dirty="0" err="1"/>
              <a:t>Ayyub</a:t>
            </a:r>
            <a:r>
              <a:rPr lang="en-GB" dirty="0"/>
              <a:t> received a barrage of hate-filled messages, which included calls for her to be gang-raped and murdered, and made numerous references to her Muslim faith. Her phone number and home address were posted on a social network, and the threats against her are continuing even though she has clarified that the Tweet was false. </a:t>
            </a:r>
          </a:p>
          <a:p>
            <a:r>
              <a:rPr lang="en-GB" dirty="0"/>
              <a:t>“We are highly concerned that the life of </a:t>
            </a:r>
            <a:r>
              <a:rPr lang="en-GB" dirty="0" err="1"/>
              <a:t>Rana</a:t>
            </a:r>
            <a:r>
              <a:rPr lang="en-GB" dirty="0"/>
              <a:t> </a:t>
            </a:r>
            <a:r>
              <a:rPr lang="en-GB" dirty="0" err="1"/>
              <a:t>Ayyub</a:t>
            </a:r>
            <a:r>
              <a:rPr lang="en-GB" dirty="0"/>
              <a:t> is at serious risk following these graphic and disturbing threats,” said the UN human rights experts</a:t>
            </a:r>
          </a:p>
          <a:p>
            <a:endParaRPr lang="en-US" dirty="0"/>
          </a:p>
        </p:txBody>
      </p:sp>
    </p:spTree>
    <p:extLst>
      <p:ext uri="{BB962C8B-B14F-4D97-AF65-F5344CB8AC3E}">
        <p14:creationId xmlns:p14="http://schemas.microsoft.com/office/powerpoint/2010/main" val="949780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a:t>On 15 May, 2018, </a:t>
            </a:r>
            <a:r>
              <a:rPr lang="en-GB" dirty="0" err="1"/>
              <a:t>Masrat</a:t>
            </a:r>
            <a:r>
              <a:rPr lang="en-GB" dirty="0"/>
              <a:t> Zahra, a photographer based in Srinagar posted a photograph titled ‘Gun vs Camera’. The photograph, which shows her at work, covering an encounter between the Indian Army and a group of militants </a:t>
            </a:r>
            <a:r>
              <a:rPr lang="en-GB" dirty="0" smtClean="0"/>
              <a:t>in, Kashmir </a:t>
            </a:r>
            <a:r>
              <a:rPr lang="en-GB" dirty="0"/>
              <a:t>on April 1, 2018. In the photograph, </a:t>
            </a:r>
            <a:r>
              <a:rPr lang="en-GB" dirty="0" err="1"/>
              <a:t>Masrat</a:t>
            </a:r>
            <a:r>
              <a:rPr lang="en-GB" dirty="0"/>
              <a:t> is seen amid four army personnel while covering the gunfight. </a:t>
            </a:r>
            <a:r>
              <a:rPr lang="en-GB" dirty="0" err="1"/>
              <a:t>Masrat’s</a:t>
            </a:r>
            <a:r>
              <a:rPr lang="en-GB" dirty="0"/>
              <a:t> post received a comment labelling her as a ‘</a:t>
            </a:r>
            <a:r>
              <a:rPr lang="en-GB" dirty="0" err="1"/>
              <a:t>Mukhbir</a:t>
            </a:r>
            <a:r>
              <a:rPr lang="en-GB" dirty="0"/>
              <a:t>’ or informer.  This defamatory screenshot referring to </a:t>
            </a:r>
            <a:r>
              <a:rPr lang="en-GB" dirty="0" err="1"/>
              <a:t>Masrat</a:t>
            </a:r>
            <a:r>
              <a:rPr lang="en-GB" dirty="0"/>
              <a:t> as an informer who works for the army got viral within no </a:t>
            </a:r>
            <a:r>
              <a:rPr lang="en-GB" dirty="0" smtClean="0"/>
              <a:t>time and now she lives in mortal fear</a:t>
            </a:r>
            <a:endParaRPr lang="en-US" dirty="0"/>
          </a:p>
        </p:txBody>
      </p:sp>
    </p:spTree>
    <p:extLst>
      <p:ext uri="{BB962C8B-B14F-4D97-AF65-F5344CB8AC3E}">
        <p14:creationId xmlns:p14="http://schemas.microsoft.com/office/powerpoint/2010/main" val="3365149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a:t>Yes to criticism, no to vitriol</a:t>
            </a:r>
            <a:endParaRPr lang="en-GB" b="1" dirty="0"/>
          </a:p>
          <a:p>
            <a:r>
              <a:rPr lang="en-GB" dirty="0"/>
              <a:t>As </a:t>
            </a:r>
            <a:r>
              <a:rPr lang="en-GB" dirty="0" smtClean="0"/>
              <a:t>our </a:t>
            </a:r>
            <a:r>
              <a:rPr lang="en-GB" dirty="0"/>
              <a:t>guidelines </a:t>
            </a:r>
            <a:r>
              <a:rPr lang="en-GB" dirty="0" smtClean="0"/>
              <a:t>state, </a:t>
            </a:r>
            <a:r>
              <a:rPr lang="en-GB" dirty="0"/>
              <a:t>abusive comments, hate speech, personal attacks will not be published. Nor comments under anonymous/generic names such as ‘concerned Indian’ will find a place. We do not take sides and work to ensure that both sides of a debate are heard. All comments are read through completely for hate speech, bias and then published</a:t>
            </a:r>
            <a:r>
              <a:rPr lang="en-GB" dirty="0"/>
              <a:t> </a:t>
            </a:r>
            <a:endParaRPr lang="en-US" dirty="0"/>
          </a:p>
        </p:txBody>
      </p:sp>
    </p:spTree>
    <p:extLst>
      <p:ext uri="{BB962C8B-B14F-4D97-AF65-F5344CB8AC3E}">
        <p14:creationId xmlns:p14="http://schemas.microsoft.com/office/powerpoint/2010/main" val="827517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a:t>Comments moderation is exhausting and continuous — we are not able to clear all comments as fast as we would like to. We get close to 2,000 comments on a normal day. On a day of interesting developments and controversies, the numbers go up significantly leading to a backlog. We have recently been able to highlight comments which are interesting, add new information, etc.</a:t>
            </a:r>
            <a:r>
              <a:rPr lang="en-GB" dirty="0" smtClean="0"/>
              <a:t>”</a:t>
            </a:r>
            <a:endParaRPr lang="en-US" dirty="0"/>
          </a:p>
        </p:txBody>
      </p:sp>
    </p:spTree>
    <p:extLst>
      <p:ext uri="{BB962C8B-B14F-4D97-AF65-F5344CB8AC3E}">
        <p14:creationId xmlns:p14="http://schemas.microsoft.com/office/powerpoint/2010/main" val="115229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 </a:t>
            </a:r>
            <a:r>
              <a:rPr lang="en-GB" dirty="0"/>
              <a:t>anonymity of cyberspace seemed to bring forth the worst in people. Despite the seduction of technological fixes, according to them, there was no alternative to reading and then publishing each of the more than 2,000 comments they received on an average every day. The Internet Editor requests the readers to use the flag icon that comes with every comment if they find any thing objectionable or offensive. This is an additional line of defence against insensitive comments where the readers can contribute as gatekeepers.</a:t>
            </a:r>
            <a:r>
              <a:rPr lang="en-GB" dirty="0"/>
              <a:t> </a:t>
            </a:r>
            <a:endParaRPr lang="en-US" dirty="0"/>
          </a:p>
        </p:txBody>
      </p:sp>
    </p:spTree>
    <p:extLst>
      <p:ext uri="{BB962C8B-B14F-4D97-AF65-F5344CB8AC3E}">
        <p14:creationId xmlns:p14="http://schemas.microsoft.com/office/powerpoint/2010/main" val="2398103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My guiding principle is inspired by Rabindranath </a:t>
            </a:r>
            <a:r>
              <a:rPr lang="en-GB" dirty="0"/>
              <a:t>Tagore’s </a:t>
            </a:r>
            <a:r>
              <a:rPr lang="en-GB" dirty="0" smtClean="0"/>
              <a:t>writing on Nationalism in December </a:t>
            </a:r>
            <a:r>
              <a:rPr lang="en-GB" dirty="0"/>
              <a:t>31, 1899:</a:t>
            </a:r>
            <a:r>
              <a:rPr lang="en-GB" dirty="0"/>
              <a:t> </a:t>
            </a:r>
            <a:endParaRPr lang="en-GB" dirty="0" smtClean="0"/>
          </a:p>
          <a:p>
            <a:r>
              <a:rPr lang="en-GB" dirty="0" smtClean="0"/>
              <a:t>“</a:t>
            </a:r>
            <a:r>
              <a:rPr lang="en-GB" i="1" dirty="0"/>
              <a:t>The hungry self of the Nation shall burst in a violence of fury from its own shameless </a:t>
            </a:r>
            <a:r>
              <a:rPr lang="en-GB" i="1" dirty="0" smtClean="0"/>
              <a:t>feeding.</a:t>
            </a:r>
            <a:r>
              <a:rPr lang="en-GB" dirty="0"/>
              <a:t> </a:t>
            </a:r>
            <a:r>
              <a:rPr lang="en-GB" i="1" dirty="0" smtClean="0"/>
              <a:t>For </a:t>
            </a:r>
            <a:r>
              <a:rPr lang="en-GB" i="1" dirty="0"/>
              <a:t>it has made the world its food, and licking it, crunching it and swallowing it in big morsels</a:t>
            </a:r>
            <a:r>
              <a:rPr lang="en-GB" i="1" dirty="0" smtClean="0"/>
              <a:t>, it </a:t>
            </a:r>
            <a:r>
              <a:rPr lang="en-GB" i="1" dirty="0"/>
              <a:t>swells and swells till in the midst of its unholy feast descends the sudden shaft of heaven piercing its heart of grossness</a:t>
            </a:r>
            <a:r>
              <a:rPr lang="en-GB" dirty="0"/>
              <a:t>.”</a:t>
            </a:r>
          </a:p>
          <a:p>
            <a:endParaRPr lang="en-US" dirty="0"/>
          </a:p>
        </p:txBody>
      </p:sp>
    </p:spTree>
    <p:extLst>
      <p:ext uri="{BB962C8B-B14F-4D97-AF65-F5344CB8AC3E}">
        <p14:creationId xmlns:p14="http://schemas.microsoft.com/office/powerpoint/2010/main" val="2421563362"/>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104</TotalTime>
  <Words>900</Words>
  <Application>Microsoft Macintosh PowerPoint</Application>
  <PresentationFormat>On-screen Show (4:3)</PresentationFormat>
  <Paragraphs>33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Inkwell</vt:lpstr>
      <vt:lpstr>Dealing with intolerance</vt:lpstr>
      <vt:lpstr>PowerPoint Presentation</vt:lpstr>
      <vt:lpstr>A quick background</vt:lpstr>
      <vt:lpstr>PowerPoint Presentation</vt:lpstr>
      <vt:lpstr>PowerPoint Presentation</vt:lpstr>
      <vt:lpstr>PowerPoint Presentation</vt:lpstr>
      <vt:lpstr>PowerPoint Presentation</vt:lpstr>
      <vt:lpstr>Three specific cases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panneer@panossouthasia.org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Dealing with intolerance</dc:title>
  <dc:creator>Panneerselvan Selvan</dc:creator>
  <cp:lastModifiedBy>Panneerselvan Selvan</cp:lastModifiedBy>
  <cp:revision>13</cp:revision>
  <dcterms:created xsi:type="dcterms:W3CDTF">2018-06-05T07:22:50Z</dcterms:created>
  <dcterms:modified xsi:type="dcterms:W3CDTF">2018-06-05T09:07:05Z</dcterms:modified>
</cp:coreProperties>
</file>